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6"/>
  </p:notesMasterIdLst>
  <p:handoutMasterIdLst>
    <p:handoutMasterId r:id="rId47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333" r:id="rId12"/>
    <p:sldId id="299" r:id="rId13"/>
    <p:sldId id="302" r:id="rId14"/>
    <p:sldId id="264" r:id="rId15"/>
    <p:sldId id="266" r:id="rId16"/>
    <p:sldId id="265" r:id="rId17"/>
    <p:sldId id="276" r:id="rId18"/>
    <p:sldId id="293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288" r:id="rId41"/>
    <p:sldId id="289" r:id="rId42"/>
    <p:sldId id="320" r:id="rId43"/>
    <p:sldId id="274" r:id="rId44"/>
    <p:sldId id="329" r:id="rId45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64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hun98/IBMcourse/blob/bcde97c72d3f474bd7f07cc0b092a48c367d8297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hun98/IBMcourse/blob/bcde97c72d3f474bd7f07cc0b092a48c367d8297/Data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hun98/IBMcourse/blob/6ce601cee0b52d8c4e3593888966aa9d84185030/EDAvisua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hun98/IBMcourse/blob/6ce601cee0b52d8c4e3593888966aa9d84185030/EDA_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hun98/IBMcourse/blob/6ce601cee0b52d8c4e3593888966aa9d84185030/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hun98/IBMcourse/blob/6ce601cee0b52d8c4e3593888966aa9d84185030/SpaceX_Machine_Learning_Prediction_Part_5.jupyter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hun98/IBMcourse/blob/bcde97c72d3f474bd7f07cc0b092a48c367d8297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Barnabas 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01/01/2023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Link =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requests.get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url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soup =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Link.text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https://github.com/Bahun98/IBMcourse/blob/bcde97c72d3f474bd7f07cc0b092a48c367d8297/jupyter-labs-webscraping.ipynb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250D553-BE63-5E98-3FB1-D27084CCC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5012" y="2804263"/>
            <a:ext cx="6091500" cy="142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dealt with null values, if the landing was successful then we added a column with the value “1”, otherwise value “0”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Process: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EDA 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 the number of launches on each site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 the number of each orbit’s occurrence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 the number of each orbit mission type and the occurrence of it 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landing outcome label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Export data</a:t>
            </a:r>
          </a:p>
          <a:p>
            <a:pPr lvl="1"/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https://github.com/Bahun98/IBMcourse/blob/bcde97c72d3f474bd7f07cc0b092a48c367d8297/DataWrangling.ipynb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Charts created: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payload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Paylaod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mass vs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Orbit type vs success rate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Etc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scatters to visualize relationships, bars to compare discrete categories, line charts to show trends over time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https://github.com/Bahun98/IBMcourse/blob/6ce601cee0b52d8c4e3593888966aa9d84185030/EDAvisual.ipynb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7423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each unique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5records where launch site name begins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Disp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total payload mass carried by boosters launched from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Disp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date of first successful ground landing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names of boosters which had a success and payload mass between 4000 and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number of success and failure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booster versions which carried the max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 landing outcome per month in year 2015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outcomes between set date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https://github.com/Bahun98/IBMcourse/blob/6ce601cee0b52d8c4e3593888966aa9d84185030/EDA_SQL.ipynb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 of all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see where they are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Colored Markers of the launch outcomes for each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Colored markers Green for success and Red for failure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Distance between a launch site to its proximities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See how far they are from each other on the map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https://github.com/Bahun98/IBMcourse/blob/6ce601cee0b52d8c4e3593888966aa9d84185030/folium.ipynb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numpy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array from the class column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Standardize the data then fir and transform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the data into training and testing sets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best parameters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Applying regression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 accuracy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F1_score metrics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https://github.com/Bahun98/IBMcourse/blob/6ce601cee0b52d8c4e3593888966aa9d84185030/SpaceX_Machine_Learning_Prediction_Part_5.jupyterlite.ipynb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 Number vs. Launch 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Show a scatter plot of Flight Number vs. Launch Site</a:t>
            </a:r>
          </a:p>
          <a:p>
            <a:pPr>
              <a:spcBef>
                <a:spcPts val="1400"/>
              </a:spcBef>
            </a:pP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B43DEEAB-9721-68F4-A54C-44B10F4EE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876685"/>
            <a:ext cx="6019331" cy="5101383"/>
          </a:xfrm>
          <a:prstGeom prst="rect">
            <a:avLst/>
          </a:prstGeom>
          <a:effectLst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rgbClr val="303030"/>
                </a:solidFill>
                <a:latin typeface="+mn-lt"/>
              </a:rPr>
              <a:pPr>
                <a:spcAft>
                  <a:spcPts val="600"/>
                </a:spcAft>
              </a:pPr>
              <a:t>17</a:t>
            </a:fld>
            <a:endParaRPr lang="en-US" sz="1200">
              <a:solidFill>
                <a:srgbClr val="30303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Launch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Show a scatter plot of Payload vs. Launch Site</a:t>
            </a:r>
          </a:p>
          <a:p>
            <a:pPr>
              <a:spcBef>
                <a:spcPts val="1400"/>
              </a:spcBef>
            </a:pP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scatter chart">
            <a:extLst>
              <a:ext uri="{FF2B5EF4-FFF2-40B4-BE49-F238E27FC236}">
                <a16:creationId xmlns:a16="http://schemas.microsoft.com/office/drawing/2014/main" id="{0A1DF7F4-A914-6355-400A-A8A3DE972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891733"/>
            <a:ext cx="6019331" cy="5071287"/>
          </a:xfrm>
          <a:prstGeom prst="rect">
            <a:avLst/>
          </a:prstGeom>
          <a:effectLst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rgbClr val="303030"/>
                </a:solidFill>
                <a:latin typeface="+mn-lt"/>
              </a:rPr>
              <a:pPr>
                <a:spcAft>
                  <a:spcPts val="600"/>
                </a:spcAft>
              </a:pPr>
              <a:t>18</a:t>
            </a:fld>
            <a:endParaRPr lang="en-US" sz="1200">
              <a:solidFill>
                <a:srgbClr val="30303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 Rate vs. Orbit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Show a bar chart for the success rate of each orbit type</a:t>
            </a:r>
          </a:p>
          <a:p>
            <a:pPr>
              <a:spcBef>
                <a:spcPts val="1400"/>
              </a:spcBef>
            </a:pP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C8C961E9-D849-88AA-4072-0529442EB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963" y="807593"/>
            <a:ext cx="5649129" cy="5239568"/>
          </a:xfrm>
          <a:prstGeom prst="rect">
            <a:avLst/>
          </a:prstGeom>
          <a:effectLst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rgbClr val="303030"/>
                </a:solidFill>
                <a:latin typeface="+mn-lt"/>
              </a:rPr>
              <a:pPr>
                <a:spcAft>
                  <a:spcPts val="600"/>
                </a:spcAft>
              </a:pPr>
              <a:t>19</a:t>
            </a:fld>
            <a:endParaRPr lang="en-US" sz="1200">
              <a:solidFill>
                <a:srgbClr val="30303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 Number vs. Orbit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Show a scatter point of Flight number vs. Orbit type</a:t>
            </a:r>
          </a:p>
          <a:p>
            <a:pPr>
              <a:spcBef>
                <a:spcPts val="1400"/>
              </a:spcBef>
            </a:pP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scatter chart">
            <a:extLst>
              <a:ext uri="{FF2B5EF4-FFF2-40B4-BE49-F238E27FC236}">
                <a16:creationId xmlns:a16="http://schemas.microsoft.com/office/drawing/2014/main" id="{D9118EAB-AAA2-1E3D-E56B-3FA6892E1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5392" y="807593"/>
            <a:ext cx="5200271" cy="5239568"/>
          </a:xfrm>
          <a:prstGeom prst="rect">
            <a:avLst/>
          </a:prstGeom>
          <a:effectLst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rgbClr val="303030"/>
                </a:solidFill>
                <a:latin typeface="+mn-lt"/>
              </a:rPr>
              <a:pPr>
                <a:spcAft>
                  <a:spcPts val="600"/>
                </a:spcAft>
              </a:pPr>
              <a:t>20</a:t>
            </a:fld>
            <a:endParaRPr lang="en-US" sz="1200">
              <a:solidFill>
                <a:srgbClr val="30303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Orbit 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Show a scatter point of payload vs. orbit type</a:t>
            </a:r>
          </a:p>
          <a:p>
            <a:pPr>
              <a:spcBef>
                <a:spcPts val="1400"/>
              </a:spcBef>
            </a:pP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D59AAD88-FA06-E907-363C-CB465C5D1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3634" y="807593"/>
            <a:ext cx="5003787" cy="5239568"/>
          </a:xfrm>
          <a:prstGeom prst="rect">
            <a:avLst/>
          </a:prstGeom>
          <a:effectLst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rgbClr val="303030"/>
                </a:solidFill>
                <a:latin typeface="+mn-lt"/>
              </a:rPr>
              <a:pPr>
                <a:spcAft>
                  <a:spcPts val="600"/>
                </a:spcAft>
              </a:pPr>
              <a:t>21</a:t>
            </a:fld>
            <a:endParaRPr lang="en-US" sz="1200">
              <a:solidFill>
                <a:srgbClr val="30303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Success Yearly Trend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Show a line chart of yearly average success rate</a:t>
            </a:r>
          </a:p>
          <a:p>
            <a:pPr>
              <a:spcBef>
                <a:spcPts val="1400"/>
              </a:spcBef>
            </a:pP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hart">
            <a:extLst>
              <a:ext uri="{FF2B5EF4-FFF2-40B4-BE49-F238E27FC236}">
                <a16:creationId xmlns:a16="http://schemas.microsoft.com/office/drawing/2014/main" id="{E96E6D96-4A24-B29C-1060-9F620B5EF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861637"/>
            <a:ext cx="6019331" cy="5131479"/>
          </a:xfrm>
          <a:prstGeom prst="rect">
            <a:avLst/>
          </a:prstGeom>
          <a:effectLst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rgbClr val="303030"/>
                </a:solidFill>
                <a:latin typeface="+mn-lt"/>
              </a:rPr>
              <a:pPr>
                <a:spcAft>
                  <a:spcPts val="600"/>
                </a:spcAft>
              </a:pPr>
              <a:t>22</a:t>
            </a:fld>
            <a:endParaRPr lang="en-US" sz="1200">
              <a:solidFill>
                <a:srgbClr val="30303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DAB4D06-8D25-815B-4B56-953CA484A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759" y="2371152"/>
            <a:ext cx="9926482" cy="281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sites begin with `CCA`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B0515BC-55E7-7D82-C0B2-B75AC53FA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324" y="1087699"/>
            <a:ext cx="6381287" cy="553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823E386-07A6-F24F-67F0-9F240AB75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580" y="3372574"/>
            <a:ext cx="10092457" cy="165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C02B26F-2543-67A9-72E9-C73B985EC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49" y="2901314"/>
            <a:ext cx="11282102" cy="185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 descr="Text">
            <a:extLst>
              <a:ext uri="{FF2B5EF4-FFF2-40B4-BE49-F238E27FC236}">
                <a16:creationId xmlns:a16="http://schemas.microsoft.com/office/drawing/2014/main" id="{8B9B1936-2E92-E634-8FB9-9DAA4EA77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" y="3295107"/>
            <a:ext cx="12191120" cy="248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3E83880-B921-2DFD-407A-2955A73F7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139" y="1322910"/>
            <a:ext cx="9955344" cy="470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B8D1C22-A83F-C408-F353-B48E31593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670" y="3334689"/>
            <a:ext cx="11140282" cy="232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2" y="1685516"/>
            <a:ext cx="9228590" cy="463383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and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using SQL and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map using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 with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21383D7-1097-FCDC-F55A-C49D6C965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132" y="2255923"/>
            <a:ext cx="11505736" cy="349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 descr="Graphical user interface, text, application, email">
            <a:extLst>
              <a:ext uri="{FF2B5EF4-FFF2-40B4-BE49-F238E27FC236}">
                <a16:creationId xmlns:a16="http://schemas.microsoft.com/office/drawing/2014/main" id="{986F1399-BF53-416A-B95E-C25E255AF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3" y="2925933"/>
            <a:ext cx="12087974" cy="288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97AD63-976C-3003-94DC-7A0385E9A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180" y="3559183"/>
            <a:ext cx="11775639" cy="139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dirty="0"/>
              <a:t>All of them are in the USA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DE6378A8-6599-D594-097C-D6902A98E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406" y="2686730"/>
            <a:ext cx="8260796" cy="262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</a:rPr>
              <a:t>Red: Unsuccessful landing</a:t>
            </a:r>
          </a:p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</a:rPr>
              <a:t>Green: Successful landing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3AAB63FC-C853-5293-DB2F-EB6B988AD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8834" y="3200301"/>
            <a:ext cx="2545301" cy="228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bitCONNECT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BF051667-CE06-C775-744A-257124DED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656" y="1968746"/>
            <a:ext cx="8109193" cy="375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Score of each model’s accuracy trained on test set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Score of each model’s accuracy trained on whole set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Tree method had the highest accuracy overall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D97636AF-7CF4-3AC8-1814-412805324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209" y="1927673"/>
            <a:ext cx="3093988" cy="929721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729A469A-E483-70BE-B4F0-6D8B2E548E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9209" y="3217266"/>
            <a:ext cx="3116850" cy="96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tree matrix can distinguish classes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Very accurate too!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E291FFED-5965-4D4C-995A-C178B2129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973" y="1934106"/>
            <a:ext cx="5033597" cy="4292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760899"/>
            <a:ext cx="8314395" cy="368575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one of the most successful space travel related companies have falcon 9 rockets that cost only 62million dollars instead of the regular 165million dollars that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Spacex’s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competitorsoffer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They get this low cost, because they reuse the launching stage</a:t>
            </a:r>
          </a:p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do variables affect the success of landing?</a:t>
            </a:r>
          </a:p>
          <a:p>
            <a:pPr lvl="1"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is the best algorithm to use in this case?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trees are the best for this dataset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launch sites are relatively close to the Equator line and all of them are on the beach.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time passes the success rate of launches increases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9"/>
            <a:ext cx="10104817" cy="5067418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Web Scrapping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 the data was filtered, then we dealt with the missing values, then used </a:t>
            </a:r>
            <a:r>
              <a:rPr lang="en-US" sz="8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OneHotEncoding</a:t>
            </a:r>
            <a:endParaRPr lang="en-US" sz="8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/>
              <a:t>First we collected data using requests from API’s from </a:t>
            </a:r>
            <a:r>
              <a:rPr lang="en-US" dirty="0" err="1"/>
              <a:t>Spacex</a:t>
            </a:r>
            <a:r>
              <a:rPr lang="en-US" dirty="0"/>
              <a:t> rest </a:t>
            </a:r>
            <a:r>
              <a:rPr lang="en-US" dirty="0" err="1"/>
              <a:t>api</a:t>
            </a:r>
            <a:r>
              <a:rPr lang="en-US" dirty="0"/>
              <a:t>, then using Web Scraping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9EE83AA-FF8B-4865-1562-50AF66FC0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4908" y="2728236"/>
            <a:ext cx="6985806" cy="329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E0BA547-DA74-A99D-AB26-D4E27F87D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275" y="1027906"/>
            <a:ext cx="9479943" cy="4616627"/>
          </a:xfrm>
        </p:spPr>
      </p:pic>
    </p:spTree>
    <p:extLst>
      <p:ext uri="{BB962C8B-B14F-4D97-AF65-F5344CB8AC3E}">
        <p14:creationId xmlns:p14="http://schemas.microsoft.com/office/powerpoint/2010/main" val="3549664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Request.get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Response.json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Pd.json_normalize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(data)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hlinkClick r:id="rId3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hlinkClick r:id="rId3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hlinkClick r:id="rId3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https://github.com/Bahun98/IBMcourse/blob/bcde97c72d3f474bd7f07cc0b092a48c367d8297/jupyter-labs-webscraping.ipynb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Picture 6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BB772763-F190-25A7-1F4E-A8CC7FE8BB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6640" y="2155091"/>
            <a:ext cx="6193741" cy="340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</TotalTime>
  <Words>1127</Words>
  <Application>Microsoft Office PowerPoint</Application>
  <PresentationFormat>Widescreen</PresentationFormat>
  <Paragraphs>207</Paragraphs>
  <Slides>41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Katona,Barnabás B.B.</cp:lastModifiedBy>
  <cp:revision>211</cp:revision>
  <dcterms:created xsi:type="dcterms:W3CDTF">2021-04-29T18:58:34Z</dcterms:created>
  <dcterms:modified xsi:type="dcterms:W3CDTF">2023-01-01T11:30:00Z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